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28803600" cy="43192700"/>
  <p:notesSz cx="6858000" cy="9144000"/>
  <p:embeddedFontLst>
    <p:embeddedFont>
      <p:font typeface="Lato" panose="020F0502020204030203" pitchFamily="34" charset="0"/>
      <p:regular r:id="rId3"/>
      <p:bold r:id="rId4"/>
    </p:embeddedFont>
    <p:embeddedFont>
      <p:font typeface="Questrial" pitchFamily="2" charset="0"/>
      <p:regular r:id="rId5"/>
    </p:embeddedFont>
    <p:embeddedFont>
      <p:font typeface="Roboto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1128" y="-3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s://shortdoi.org/" TargetMode="Externa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152400" y="5822950"/>
            <a:ext cx="31242000" cy="827148"/>
            <a:chOff x="0" y="-95250"/>
            <a:chExt cx="3081770" cy="25638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821983" cy="161133"/>
            </a:xfrm>
            <a:custGeom>
              <a:avLst/>
              <a:gdLst/>
              <a:ahLst/>
              <a:cxnLst/>
              <a:rect l="l" t="t" r="r" b="b"/>
              <a:pathLst>
                <a:path w="3081770" h="161133">
                  <a:moveTo>
                    <a:pt x="0" y="0"/>
                  </a:moveTo>
                  <a:lnTo>
                    <a:pt x="3081770" y="0"/>
                  </a:lnTo>
                  <a:lnTo>
                    <a:pt x="3081770" y="161133"/>
                  </a:lnTo>
                  <a:lnTo>
                    <a:pt x="0" y="161133"/>
                  </a:lnTo>
                  <a:close/>
                </a:path>
              </a:pathLst>
            </a:custGeom>
            <a:solidFill>
              <a:srgbClr val="0D4486">
                <a:alpha val="56863"/>
              </a:srgbClr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95250"/>
              <a:ext cx="3081770" cy="256383"/>
            </a:xfrm>
            <a:prstGeom prst="rect">
              <a:avLst/>
            </a:prstGeom>
          </p:spPr>
          <p:txBody>
            <a:bodyPr lIns="193524" tIns="193524" rIns="193524" bIns="193524" rtlCol="0" anchor="ctr"/>
            <a:lstStyle/>
            <a:p>
              <a:pPr algn="ctr">
                <a:lnSpc>
                  <a:spcPts val="640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6789786" y="41016911"/>
            <a:ext cx="689732" cy="985332"/>
          </a:xfrm>
          <a:custGeom>
            <a:avLst/>
            <a:gdLst/>
            <a:ahLst/>
            <a:cxnLst/>
            <a:rect l="l" t="t" r="r" b="b"/>
            <a:pathLst>
              <a:path w="689732" h="985332">
                <a:moveTo>
                  <a:pt x="0" y="0"/>
                </a:moveTo>
                <a:lnTo>
                  <a:pt x="689732" y="0"/>
                </a:lnTo>
                <a:lnTo>
                  <a:pt x="689732" y="985331"/>
                </a:lnTo>
                <a:lnTo>
                  <a:pt x="0" y="9853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12" name="Freeform 12"/>
          <p:cNvSpPr/>
          <p:nvPr/>
        </p:nvSpPr>
        <p:spPr>
          <a:xfrm>
            <a:off x="16705723" y="42178872"/>
            <a:ext cx="986932" cy="986932"/>
          </a:xfrm>
          <a:custGeom>
            <a:avLst/>
            <a:gdLst/>
            <a:ahLst/>
            <a:cxnLst/>
            <a:rect l="l" t="t" r="r" b="b"/>
            <a:pathLst>
              <a:path w="986932" h="986932">
                <a:moveTo>
                  <a:pt x="0" y="0"/>
                </a:moveTo>
                <a:lnTo>
                  <a:pt x="986932" y="0"/>
                </a:lnTo>
                <a:lnTo>
                  <a:pt x="986932" y="986932"/>
                </a:lnTo>
                <a:lnTo>
                  <a:pt x="0" y="98693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23" name="TextBox 23"/>
          <p:cNvSpPr txBox="1"/>
          <p:nvPr/>
        </p:nvSpPr>
        <p:spPr>
          <a:xfrm>
            <a:off x="1616463" y="14163440"/>
            <a:ext cx="11442597" cy="8023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293"/>
              </a:lnSpc>
            </a:pPr>
            <a:r>
              <a:rPr lang="en-US" sz="5333" spc="48">
                <a:solidFill>
                  <a:srgbClr val="FFFFFF"/>
                </a:solidFill>
                <a:latin typeface="Roboto Bold"/>
              </a:rPr>
              <a:t>DIRIGIDO A </a:t>
            </a:r>
          </a:p>
        </p:txBody>
      </p:sp>
      <p:sp>
        <p:nvSpPr>
          <p:cNvPr id="34" name="AutoShape 34"/>
          <p:cNvSpPr/>
          <p:nvPr/>
        </p:nvSpPr>
        <p:spPr>
          <a:xfrm>
            <a:off x="152400" y="6299322"/>
            <a:ext cx="28637576" cy="11141"/>
          </a:xfrm>
          <a:prstGeom prst="line">
            <a:avLst/>
          </a:prstGeom>
          <a:ln w="79375" cap="flat">
            <a:solidFill>
              <a:schemeClr val="bg1"/>
            </a:solidFill>
            <a:prstDash val="solid"/>
            <a:headEnd type="none" w="sm" len="sm"/>
            <a:tailEnd type="none" w="lg" len="lg"/>
          </a:ln>
        </p:spPr>
      </p:sp>
      <p:sp>
        <p:nvSpPr>
          <p:cNvPr id="65" name="Freeform 65"/>
          <p:cNvSpPr/>
          <p:nvPr/>
        </p:nvSpPr>
        <p:spPr>
          <a:xfrm>
            <a:off x="16705723" y="38839860"/>
            <a:ext cx="902869" cy="901086"/>
          </a:xfrm>
          <a:custGeom>
            <a:avLst/>
            <a:gdLst/>
            <a:ahLst/>
            <a:cxnLst/>
            <a:rect l="l" t="t" r="r" b="b"/>
            <a:pathLst>
              <a:path w="902869" h="901086">
                <a:moveTo>
                  <a:pt x="0" y="0"/>
                </a:moveTo>
                <a:lnTo>
                  <a:pt x="902868" y="0"/>
                </a:lnTo>
                <a:lnTo>
                  <a:pt x="902868" y="901087"/>
                </a:lnTo>
                <a:lnTo>
                  <a:pt x="0" y="90108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9" name="TextBox 69"/>
          <p:cNvSpPr txBox="1"/>
          <p:nvPr/>
        </p:nvSpPr>
        <p:spPr>
          <a:xfrm>
            <a:off x="18048739" y="42388383"/>
            <a:ext cx="9492595" cy="7774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00"/>
              </a:lnSpc>
            </a:pPr>
            <a:r>
              <a:rPr lang="en-US" sz="4571" spc="214">
                <a:solidFill>
                  <a:srgbClr val="FFFFFF"/>
                </a:solidFill>
                <a:latin typeface="Roboto Bold"/>
              </a:rPr>
              <a:t>eiem@mail.uniatlantico.edu.co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17878756" y="41259684"/>
            <a:ext cx="10830486" cy="1128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42"/>
              </a:lnSpc>
            </a:pPr>
            <a:r>
              <a:rPr lang="en-US" sz="4571">
                <a:solidFill>
                  <a:srgbClr val="FFFFFF"/>
                </a:solidFill>
                <a:latin typeface="Roboto Bold"/>
              </a:rPr>
              <a:t>Universidad del Atlántico, Sede Norte</a:t>
            </a:r>
          </a:p>
          <a:p>
            <a:pPr algn="l">
              <a:lnSpc>
                <a:spcPts val="4342"/>
              </a:lnSpc>
            </a:pPr>
            <a:r>
              <a:rPr lang="en-US" sz="4571">
                <a:solidFill>
                  <a:srgbClr val="FFFFFF"/>
                </a:solidFill>
                <a:latin typeface="Roboto Bold"/>
              </a:rPr>
              <a:t>Colombia</a:t>
            </a:r>
          </a:p>
        </p:txBody>
      </p:sp>
      <p:sp>
        <p:nvSpPr>
          <p:cNvPr id="98" name="TextBox 98"/>
          <p:cNvSpPr txBox="1"/>
          <p:nvPr/>
        </p:nvSpPr>
        <p:spPr>
          <a:xfrm>
            <a:off x="341743" y="13165518"/>
            <a:ext cx="14165444" cy="49859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Letra Arial, texto justificado. Un espacio entre párrafos.</a:t>
            </a:r>
          </a:p>
          <a:p>
            <a:pPr algn="just"/>
            <a:r>
              <a:rPr lang="es-E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 una idea general del estado del arte de la temática tratada. 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Declare los puntos de vista teóricos que permiten explicar los elementos implicados en el problema de investigación abordado. </a:t>
            </a:r>
          </a:p>
          <a:p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Puede usar imágenes, esquemas u otros elementos que considere pertinente para el desarrollo del discurso. El material textual o gráfico deberá citarse con estilo APA 7ª. Edición</a:t>
            </a:r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01"/>
          <p:cNvSpPr txBox="1"/>
          <p:nvPr/>
        </p:nvSpPr>
        <p:spPr>
          <a:xfrm>
            <a:off x="16091591" y="16472524"/>
            <a:ext cx="12218264" cy="762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69217" lvl="1" indent="-534608" algn="just">
              <a:lnSpc>
                <a:spcPts val="6091"/>
              </a:lnSpc>
              <a:buFont typeface="Arial"/>
              <a:buChar char="•"/>
            </a:pPr>
            <a:r>
              <a:rPr lang="en-US" sz="4952">
                <a:solidFill>
                  <a:srgbClr val="FFFFFF"/>
                </a:solidFill>
                <a:latin typeface="Roboto Bold"/>
              </a:rPr>
              <a:t>Límite recepción de postulaciones</a:t>
            </a:r>
          </a:p>
        </p:txBody>
      </p:sp>
      <p:sp>
        <p:nvSpPr>
          <p:cNvPr id="102" name="TextBox 102"/>
          <p:cNvSpPr txBox="1"/>
          <p:nvPr/>
        </p:nvSpPr>
        <p:spPr>
          <a:xfrm>
            <a:off x="17157157" y="16976530"/>
            <a:ext cx="8683262" cy="8498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933"/>
              </a:lnSpc>
            </a:pPr>
            <a:r>
              <a:rPr lang="en-US" sz="4952" spc="232">
                <a:solidFill>
                  <a:srgbClr val="FFFFFF"/>
                </a:solidFill>
                <a:latin typeface="Questrial"/>
              </a:rPr>
              <a:t>Hasta 01 de junio de 2024</a:t>
            </a:r>
          </a:p>
        </p:txBody>
      </p:sp>
      <p:sp>
        <p:nvSpPr>
          <p:cNvPr id="103" name="TextBox 103"/>
          <p:cNvSpPr txBox="1"/>
          <p:nvPr/>
        </p:nvSpPr>
        <p:spPr>
          <a:xfrm>
            <a:off x="1373052" y="20145293"/>
            <a:ext cx="11442597" cy="849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933"/>
              </a:lnSpc>
            </a:pPr>
            <a:r>
              <a:rPr lang="en-US" sz="4952" spc="336">
                <a:solidFill>
                  <a:srgbClr val="FFFFFF"/>
                </a:solidFill>
                <a:latin typeface="Roboto Bold"/>
              </a:rPr>
              <a:t>OBJETIVOS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1638381" y="27548706"/>
            <a:ext cx="11442597" cy="701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695"/>
              </a:lnSpc>
            </a:pPr>
            <a:r>
              <a:rPr lang="en-US" sz="4952">
                <a:solidFill>
                  <a:srgbClr val="FFFFFF"/>
                </a:solidFill>
                <a:latin typeface="Roboto Bold"/>
              </a:rPr>
              <a:t>MODALIDADES DE PARTICIPACIÓN</a:t>
            </a:r>
          </a:p>
        </p:txBody>
      </p:sp>
      <p:sp>
        <p:nvSpPr>
          <p:cNvPr id="105" name="TextBox 105"/>
          <p:cNvSpPr txBox="1"/>
          <p:nvPr/>
        </p:nvSpPr>
        <p:spPr>
          <a:xfrm>
            <a:off x="1177414" y="11545905"/>
            <a:ext cx="11442597" cy="849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933"/>
              </a:lnSpc>
            </a:pPr>
            <a:r>
              <a:rPr lang="en-US" sz="4952" spc="336" dirty="0">
                <a:solidFill>
                  <a:srgbClr val="FFFFFF"/>
                </a:solidFill>
                <a:latin typeface="Roboto Bold"/>
              </a:rPr>
              <a:t>INTRODUCCIÓN</a:t>
            </a:r>
          </a:p>
        </p:txBody>
      </p:sp>
      <p:sp>
        <p:nvSpPr>
          <p:cNvPr id="110" name="TextBox 110"/>
          <p:cNvSpPr txBox="1"/>
          <p:nvPr/>
        </p:nvSpPr>
        <p:spPr>
          <a:xfrm>
            <a:off x="1647478" y="33152559"/>
            <a:ext cx="11442597" cy="7018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695"/>
              </a:lnSpc>
            </a:pPr>
            <a:r>
              <a:rPr lang="en-US" sz="4952">
                <a:solidFill>
                  <a:srgbClr val="FFFFFF"/>
                </a:solidFill>
                <a:latin typeface="Roboto Bold"/>
              </a:rPr>
              <a:t>PRESENTACIÓN DE ORIGINALES</a:t>
            </a:r>
          </a:p>
        </p:txBody>
      </p:sp>
      <p:sp>
        <p:nvSpPr>
          <p:cNvPr id="113" name="TextBox 113"/>
          <p:cNvSpPr txBox="1"/>
          <p:nvPr/>
        </p:nvSpPr>
        <p:spPr>
          <a:xfrm>
            <a:off x="16091591" y="17930847"/>
            <a:ext cx="12148895" cy="772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084032" lvl="1" indent="-542016" algn="just">
              <a:lnSpc>
                <a:spcPts val="6175"/>
              </a:lnSpc>
              <a:buFont typeface="Arial"/>
              <a:buChar char="•"/>
            </a:pPr>
            <a:r>
              <a:rPr lang="en-US" sz="5020">
                <a:solidFill>
                  <a:srgbClr val="FFFFFF"/>
                </a:solidFill>
                <a:latin typeface="Roboto Bold"/>
              </a:rPr>
              <a:t>Envío evaluación de postulaciones</a:t>
            </a:r>
          </a:p>
        </p:txBody>
      </p:sp>
      <p:sp>
        <p:nvSpPr>
          <p:cNvPr id="114" name="TextBox 114"/>
          <p:cNvSpPr txBox="1"/>
          <p:nvPr/>
        </p:nvSpPr>
        <p:spPr>
          <a:xfrm>
            <a:off x="17199189" y="18338454"/>
            <a:ext cx="10384176" cy="8498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933"/>
              </a:lnSpc>
            </a:pPr>
            <a:r>
              <a:rPr lang="en-US" sz="4952" spc="232">
                <a:solidFill>
                  <a:srgbClr val="FFFFFF"/>
                </a:solidFill>
                <a:latin typeface="Questrial"/>
              </a:rPr>
              <a:t>Hasta el 05 de junio de 2024</a:t>
            </a:r>
          </a:p>
        </p:txBody>
      </p:sp>
      <p:sp>
        <p:nvSpPr>
          <p:cNvPr id="123" name="TextBox 123"/>
          <p:cNvSpPr txBox="1"/>
          <p:nvPr/>
        </p:nvSpPr>
        <p:spPr>
          <a:xfrm>
            <a:off x="18487238" y="19344778"/>
            <a:ext cx="11110320" cy="1775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45"/>
              </a:lnSpc>
            </a:pPr>
            <a:r>
              <a:rPr lang="en-US" sz="4571" spc="-123">
                <a:solidFill>
                  <a:srgbClr val="FFFFFF"/>
                </a:solidFill>
                <a:latin typeface="Questrial"/>
              </a:rPr>
              <a:t>Para grupos  ≥ 10</a:t>
            </a:r>
          </a:p>
          <a:p>
            <a:pPr algn="l">
              <a:lnSpc>
                <a:spcPts val="4845"/>
              </a:lnSpc>
            </a:pPr>
            <a:r>
              <a:rPr lang="en-US" sz="4571" spc="-123">
                <a:solidFill>
                  <a:srgbClr val="FFFFFF"/>
                </a:solidFill>
                <a:latin typeface="Questrial"/>
              </a:rPr>
              <a:t>Enviar soporte de pago con lista de </a:t>
            </a:r>
          </a:p>
          <a:p>
            <a:pPr algn="l">
              <a:lnSpc>
                <a:spcPts val="4845"/>
              </a:lnSpc>
            </a:pPr>
            <a:r>
              <a:rPr lang="en-US" sz="4571" spc="-123">
                <a:solidFill>
                  <a:srgbClr val="FFFFFF"/>
                </a:solidFill>
                <a:latin typeface="Questrial"/>
              </a:rPr>
              <a:t>inscritos al correo del EIEM7</a:t>
            </a:r>
          </a:p>
        </p:txBody>
      </p:sp>
      <p:sp>
        <p:nvSpPr>
          <p:cNvPr id="124" name="TextBox 124"/>
          <p:cNvSpPr txBox="1"/>
          <p:nvPr/>
        </p:nvSpPr>
        <p:spPr>
          <a:xfrm>
            <a:off x="16482469" y="19762723"/>
            <a:ext cx="1349375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4"/>
              </a:lnSpc>
            </a:pPr>
            <a:r>
              <a:rPr lang="en-US" sz="4571" spc="214" dirty="0">
                <a:solidFill>
                  <a:srgbClr val="FFFFFF"/>
                </a:solidFill>
                <a:latin typeface="Roboto Bold"/>
              </a:rPr>
              <a:t>1% </a:t>
            </a:r>
          </a:p>
          <a:p>
            <a:pPr algn="l">
              <a:lnSpc>
                <a:spcPts val="4754"/>
              </a:lnSpc>
            </a:pPr>
            <a:r>
              <a:rPr lang="en-US" sz="4571" spc="214" dirty="0">
                <a:solidFill>
                  <a:srgbClr val="FFFFFF"/>
                </a:solidFill>
                <a:latin typeface="Roboto Bold"/>
              </a:rPr>
              <a:t>OFF </a:t>
            </a:r>
          </a:p>
        </p:txBody>
      </p:sp>
      <p:sp>
        <p:nvSpPr>
          <p:cNvPr id="129" name="TextBox 95">
            <a:extLst>
              <a:ext uri="{FF2B5EF4-FFF2-40B4-BE49-F238E27FC236}">
                <a16:creationId xmlns:a16="http://schemas.microsoft.com/office/drawing/2014/main" id="{433D17A3-3606-FF26-F16B-AA14E8FEF490}"/>
              </a:ext>
            </a:extLst>
          </p:cNvPr>
          <p:cNvSpPr txBox="1"/>
          <p:nvPr/>
        </p:nvSpPr>
        <p:spPr>
          <a:xfrm>
            <a:off x="11643707" y="4248884"/>
            <a:ext cx="6976829" cy="13336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211"/>
              </a:lnSpc>
            </a:pPr>
            <a:r>
              <a:rPr lang="en-US" sz="4571" spc="214" dirty="0">
                <a:solidFill>
                  <a:srgbClr val="000000"/>
                </a:solidFill>
                <a:latin typeface="Roboto Bold"/>
              </a:rPr>
              <a:t>Logo de la </a:t>
            </a:r>
            <a:r>
              <a:rPr lang="en-US" sz="4571" spc="214" dirty="0" err="1">
                <a:solidFill>
                  <a:srgbClr val="000000"/>
                </a:solidFill>
                <a:latin typeface="Roboto Bold"/>
              </a:rPr>
              <a:t>institución</a:t>
            </a:r>
            <a:r>
              <a:rPr lang="en-US" sz="4571" spc="214" dirty="0">
                <a:solidFill>
                  <a:srgbClr val="000000"/>
                </a:solidFill>
                <a:latin typeface="Roboto Bold"/>
              </a:rPr>
              <a:t> a la que </a:t>
            </a:r>
            <a:r>
              <a:rPr lang="en-US" sz="4571" spc="214" dirty="0" err="1">
                <a:solidFill>
                  <a:srgbClr val="000000"/>
                </a:solidFill>
                <a:latin typeface="Roboto Bold"/>
              </a:rPr>
              <a:t>está</a:t>
            </a:r>
            <a:r>
              <a:rPr lang="en-US" sz="4571" spc="214" dirty="0">
                <a:solidFill>
                  <a:srgbClr val="000000"/>
                </a:solidFill>
                <a:latin typeface="Roboto Bold"/>
              </a:rPr>
              <a:t> </a:t>
            </a:r>
            <a:r>
              <a:rPr lang="en-US" sz="4571" spc="214" dirty="0" err="1">
                <a:solidFill>
                  <a:srgbClr val="000000"/>
                </a:solidFill>
                <a:latin typeface="Roboto Bold"/>
              </a:rPr>
              <a:t>afiliado</a:t>
            </a:r>
            <a:endParaRPr lang="en-US" sz="4571" spc="214" dirty="0">
              <a:solidFill>
                <a:srgbClr val="000000"/>
              </a:solidFill>
              <a:latin typeface="Roboto Bold"/>
            </a:endParaRPr>
          </a:p>
        </p:txBody>
      </p:sp>
      <p:sp>
        <p:nvSpPr>
          <p:cNvPr id="131" name="TextBox 95">
            <a:extLst>
              <a:ext uri="{FF2B5EF4-FFF2-40B4-BE49-F238E27FC236}">
                <a16:creationId xmlns:a16="http://schemas.microsoft.com/office/drawing/2014/main" id="{308E0D8C-D927-3386-B83F-4C2C0C9D783E}"/>
              </a:ext>
            </a:extLst>
          </p:cNvPr>
          <p:cNvSpPr txBox="1"/>
          <p:nvPr/>
        </p:nvSpPr>
        <p:spPr>
          <a:xfrm>
            <a:off x="20796752" y="4104644"/>
            <a:ext cx="6976829" cy="2000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211"/>
              </a:lnSpc>
            </a:pPr>
            <a:r>
              <a:rPr lang="en-US" sz="4571" spc="214" dirty="0">
                <a:solidFill>
                  <a:srgbClr val="000000"/>
                </a:solidFill>
                <a:latin typeface="Roboto Bold"/>
              </a:rPr>
              <a:t>Logo de </a:t>
            </a:r>
            <a:r>
              <a:rPr lang="en-US" sz="4571" spc="214" dirty="0" err="1">
                <a:solidFill>
                  <a:srgbClr val="000000"/>
                </a:solidFill>
                <a:latin typeface="Roboto Bold"/>
              </a:rPr>
              <a:t>grupo</a:t>
            </a:r>
            <a:r>
              <a:rPr lang="en-US" sz="4571" spc="214" dirty="0">
                <a:solidFill>
                  <a:srgbClr val="000000"/>
                </a:solidFill>
                <a:latin typeface="Roboto Bold"/>
              </a:rPr>
              <a:t> de </a:t>
            </a:r>
            <a:r>
              <a:rPr lang="en-US" sz="4571" spc="214" dirty="0" err="1">
                <a:solidFill>
                  <a:srgbClr val="000000"/>
                </a:solidFill>
                <a:latin typeface="Roboto Bold"/>
              </a:rPr>
              <a:t>investigación</a:t>
            </a:r>
            <a:r>
              <a:rPr lang="en-US" sz="4571" spc="214" dirty="0">
                <a:solidFill>
                  <a:srgbClr val="000000"/>
                </a:solidFill>
                <a:latin typeface="Roboto Bold"/>
              </a:rPr>
              <a:t> u </a:t>
            </a:r>
            <a:r>
              <a:rPr lang="en-US" sz="4571" spc="214" dirty="0" err="1">
                <a:solidFill>
                  <a:srgbClr val="000000"/>
                </a:solidFill>
                <a:latin typeface="Roboto Bold"/>
              </a:rPr>
              <a:t>otro</a:t>
            </a:r>
            <a:r>
              <a:rPr lang="en-US" sz="4571" spc="214" dirty="0">
                <a:solidFill>
                  <a:srgbClr val="000000"/>
                </a:solidFill>
                <a:latin typeface="Roboto Bold"/>
              </a:rPr>
              <a:t> </a:t>
            </a:r>
            <a:r>
              <a:rPr lang="en-US" sz="4571" spc="214" dirty="0" err="1">
                <a:solidFill>
                  <a:srgbClr val="000000"/>
                </a:solidFill>
                <a:latin typeface="Roboto Bold"/>
              </a:rPr>
              <a:t>pertinente</a:t>
            </a:r>
            <a:endParaRPr lang="en-US" sz="4571" spc="214" dirty="0">
              <a:solidFill>
                <a:srgbClr val="000000"/>
              </a:solidFill>
              <a:latin typeface="Roboto Bold"/>
            </a:endParaRPr>
          </a:p>
        </p:txBody>
      </p:sp>
      <p:sp>
        <p:nvSpPr>
          <p:cNvPr id="133" name="2 Subtítulo">
            <a:extLst>
              <a:ext uri="{FF2B5EF4-FFF2-40B4-BE49-F238E27FC236}">
                <a16:creationId xmlns:a16="http://schemas.microsoft.com/office/drawing/2014/main" id="{6E99B337-AECA-8FC2-5123-BC0467193662}"/>
              </a:ext>
            </a:extLst>
          </p:cNvPr>
          <p:cNvSpPr txBox="1">
            <a:spLocks/>
          </p:cNvSpPr>
          <p:nvPr/>
        </p:nvSpPr>
        <p:spPr>
          <a:xfrm>
            <a:off x="228600" y="6879676"/>
            <a:ext cx="28302078" cy="1838874"/>
          </a:xfrm>
          <a:prstGeom prst="rect">
            <a:avLst/>
          </a:prstGeom>
          <a:ln>
            <a:solidFill>
              <a:srgbClr val="004664"/>
            </a:solidFill>
          </a:ln>
        </p:spPr>
        <p:txBody>
          <a:bodyPr vert="horz" lIns="370332" tIns="185166" rIns="370332" bIns="185166" rtlCol="0">
            <a:noAutofit/>
          </a:bodyPr>
          <a:lstStyle>
            <a:lvl1pPr marL="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1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85166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1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70332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9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55498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8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740664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8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925830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8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110996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8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296162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8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4813280" indent="0" algn="ctr" defTabSz="3703320" rtl="0" eaLnBrk="1" latinLnBrk="0" hangingPunct="1">
              <a:spcBef>
                <a:spcPct val="20000"/>
              </a:spcBef>
              <a:buFont typeface="Arial" pitchFamily="34" charset="0"/>
              <a:buNone/>
              <a:defRPr sz="8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EN COLOR NEGRO, CENTRADO CON MAYÚSCULA SOSTENIDA,  EXTENSIÓN MÁXIMA DE DOS LÍNEAS Y LETRA ROBOTO</a:t>
            </a:r>
            <a:endParaRPr lang="es-CO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CuadroTexto 133">
            <a:extLst>
              <a:ext uri="{FF2B5EF4-FFF2-40B4-BE49-F238E27FC236}">
                <a16:creationId xmlns:a16="http://schemas.microsoft.com/office/drawing/2014/main" id="{35F81448-16B1-C042-0F16-03CF3541C009}"/>
              </a:ext>
            </a:extLst>
          </p:cNvPr>
          <p:cNvSpPr txBox="1"/>
          <p:nvPr/>
        </p:nvSpPr>
        <p:spPr>
          <a:xfrm>
            <a:off x="158521" y="9064296"/>
            <a:ext cx="2830207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latin typeface="Lato" panose="020F0502020204030203" pitchFamily="34" charset="0"/>
                <a:cs typeface="Arial" panose="020B0604020202020204" pitchFamily="34" charset="0"/>
              </a:rPr>
              <a:t>Ponentes: Nombre primer autor, PhD. – Nombre de segundo autor, MSc. – Nombre de tercer autor, Lic.</a:t>
            </a:r>
          </a:p>
          <a:p>
            <a:pPr algn="ctr"/>
            <a:r>
              <a:rPr lang="es-CO" sz="4000" b="1" i="1" dirty="0">
                <a:latin typeface="Lato" panose="020F0502020204030203" pitchFamily="34" charset="0"/>
                <a:cs typeface="Arial" panose="020B0604020202020204" pitchFamily="34" charset="0"/>
              </a:rPr>
              <a:t>Nombre de la Facultad, Depto. o instituto – Nombre del programa de pre o postgrado </a:t>
            </a:r>
          </a:p>
          <a:p>
            <a:pPr algn="ctr"/>
            <a:r>
              <a:rPr lang="es-CO" sz="3600" b="1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(Letra Lato. Después del nombre, agregue abreviatura de máxima titulación [PhD, MSc., Esp. Lic. </a:t>
            </a:r>
            <a:r>
              <a:rPr lang="es-CO" sz="3600" b="1" dirty="0" err="1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Est</a:t>
            </a:r>
            <a:r>
              <a:rPr lang="es-CO" sz="3600" b="1" dirty="0">
                <a:solidFill>
                  <a:srgbClr val="FF0000"/>
                </a:solidFill>
                <a:latin typeface="Lato" panose="020F0502020204030203" pitchFamily="34" charset="0"/>
                <a:cs typeface="Arial" panose="020B0604020202020204" pitchFamily="34" charset="0"/>
              </a:rPr>
              <a:t>.]. Elimine esta línea del póster)</a:t>
            </a:r>
            <a:endParaRPr lang="es-ES" sz="3600" b="1" dirty="0">
              <a:solidFill>
                <a:srgbClr val="FF0000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35" name="16 Rectángulo">
            <a:extLst>
              <a:ext uri="{FF2B5EF4-FFF2-40B4-BE49-F238E27FC236}">
                <a16:creationId xmlns:a16="http://schemas.microsoft.com/office/drawing/2014/main" id="{9AF2D1CF-BA07-568B-1C7A-ACBF0D05EE1D}"/>
              </a:ext>
            </a:extLst>
          </p:cNvPr>
          <p:cNvSpPr/>
          <p:nvPr/>
        </p:nvSpPr>
        <p:spPr>
          <a:xfrm>
            <a:off x="283571" y="11548010"/>
            <a:ext cx="14143754" cy="973949"/>
          </a:xfrm>
          <a:prstGeom prst="rect">
            <a:avLst/>
          </a:prstGeom>
          <a:solidFill>
            <a:srgbClr val="D07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r>
              <a:rPr lang="es-CO" sz="5400" b="1" dirty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136" name="20 Rectángulo">
            <a:extLst>
              <a:ext uri="{FF2B5EF4-FFF2-40B4-BE49-F238E27FC236}">
                <a16:creationId xmlns:a16="http://schemas.microsoft.com/office/drawing/2014/main" id="{66F4DFE0-94D3-4BD3-09DD-8ABF59703742}"/>
              </a:ext>
            </a:extLst>
          </p:cNvPr>
          <p:cNvSpPr/>
          <p:nvPr/>
        </p:nvSpPr>
        <p:spPr>
          <a:xfrm>
            <a:off x="15067538" y="11545905"/>
            <a:ext cx="13450714" cy="973949"/>
          </a:xfrm>
          <a:prstGeom prst="rect">
            <a:avLst/>
          </a:prstGeom>
          <a:solidFill>
            <a:srgbClr val="D07400"/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r>
              <a:rPr lang="es-CO" sz="5400" b="1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137" name="16 Rectángulo">
            <a:extLst>
              <a:ext uri="{FF2B5EF4-FFF2-40B4-BE49-F238E27FC236}">
                <a16:creationId xmlns:a16="http://schemas.microsoft.com/office/drawing/2014/main" id="{CAD7A743-E482-6601-2810-84903B49D746}"/>
              </a:ext>
            </a:extLst>
          </p:cNvPr>
          <p:cNvSpPr/>
          <p:nvPr/>
        </p:nvSpPr>
        <p:spPr>
          <a:xfrm>
            <a:off x="381000" y="18763375"/>
            <a:ext cx="14143754" cy="973949"/>
          </a:xfrm>
          <a:prstGeom prst="rect">
            <a:avLst/>
          </a:prstGeom>
          <a:solidFill>
            <a:srgbClr val="D07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r>
              <a:rPr lang="es-CO" sz="5400" b="1" dirty="0">
                <a:latin typeface="Arial" panose="020B0604020202020204" pitchFamily="34" charset="0"/>
                <a:cs typeface="Arial" panose="020B0604020202020204" pitchFamily="34" charset="0"/>
              </a:rPr>
              <a:t>Planteamiento del problema</a:t>
            </a:r>
          </a:p>
        </p:txBody>
      </p:sp>
      <p:sp>
        <p:nvSpPr>
          <p:cNvPr id="138" name="TextBox 98">
            <a:extLst>
              <a:ext uri="{FF2B5EF4-FFF2-40B4-BE49-F238E27FC236}">
                <a16:creationId xmlns:a16="http://schemas.microsoft.com/office/drawing/2014/main" id="{3602EB8F-53BE-A301-618F-B236172CD8EC}"/>
              </a:ext>
            </a:extLst>
          </p:cNvPr>
          <p:cNvSpPr txBox="1"/>
          <p:nvPr/>
        </p:nvSpPr>
        <p:spPr>
          <a:xfrm>
            <a:off x="416971" y="20361521"/>
            <a:ext cx="14165444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Incluya su pregunta de investigación. Asegúrese de abrir y cerrar con signos de interrogación. No agregue ningún otro texto.</a:t>
            </a:r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ángulo 139">
            <a:extLst>
              <a:ext uri="{FF2B5EF4-FFF2-40B4-BE49-F238E27FC236}">
                <a16:creationId xmlns:a16="http://schemas.microsoft.com/office/drawing/2014/main" id="{E421CF6A-EC7C-95E3-B623-AE99D1486B52}"/>
              </a:ext>
            </a:extLst>
          </p:cNvPr>
          <p:cNvSpPr/>
          <p:nvPr/>
        </p:nvSpPr>
        <p:spPr>
          <a:xfrm>
            <a:off x="313211" y="23272750"/>
            <a:ext cx="141183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General: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Redacte el objetivo principal de su investigación garantizando su coherencia con el título y con la pregunta de investigación.</a:t>
            </a:r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ángulo 140">
            <a:extLst>
              <a:ext uri="{FF2B5EF4-FFF2-40B4-BE49-F238E27FC236}">
                <a16:creationId xmlns:a16="http://schemas.microsoft.com/office/drawing/2014/main" id="{9BF5EDB6-1C28-DBA7-1DC0-FC05DA73E496}"/>
              </a:ext>
            </a:extLst>
          </p:cNvPr>
          <p:cNvSpPr/>
          <p:nvPr/>
        </p:nvSpPr>
        <p:spPr>
          <a:xfrm>
            <a:off x="416971" y="25101550"/>
            <a:ext cx="1397348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6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Específicos: </a:t>
            </a:r>
          </a:p>
          <a:p>
            <a:pPr algn="just"/>
            <a:endParaRPr lang="es-ES" sz="3600" b="1" i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Organice los objetivos en orden jerárquico, mediante acciones que demuestren la sucesión de actividades enfocadas en alcanzar el objetivo general.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Se recomienda la redacción de mínimo dos (2) y máximo tres (3) objetivos específicos.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Los resultados presentados deberán demostrar el alcance de cada objetivo descrito en este apartado.</a:t>
            </a:r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16 Rectángulo">
            <a:extLst>
              <a:ext uri="{FF2B5EF4-FFF2-40B4-BE49-F238E27FC236}">
                <a16:creationId xmlns:a16="http://schemas.microsoft.com/office/drawing/2014/main" id="{93A0A54D-3459-81FC-3EB4-653F1C5A3FCF}"/>
              </a:ext>
            </a:extLst>
          </p:cNvPr>
          <p:cNvSpPr/>
          <p:nvPr/>
        </p:nvSpPr>
        <p:spPr>
          <a:xfrm>
            <a:off x="246700" y="22103791"/>
            <a:ext cx="14143754" cy="973949"/>
          </a:xfrm>
          <a:prstGeom prst="rect">
            <a:avLst/>
          </a:prstGeom>
          <a:solidFill>
            <a:srgbClr val="D07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r>
              <a:rPr lang="es-ES" sz="54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CO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bjetivos</a:t>
            </a:r>
            <a:endParaRPr lang="es-CO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16 Rectángulo">
            <a:extLst>
              <a:ext uri="{FF2B5EF4-FFF2-40B4-BE49-F238E27FC236}">
                <a16:creationId xmlns:a16="http://schemas.microsoft.com/office/drawing/2014/main" id="{BB1D84B7-666A-BB35-1E28-1EC54044FE91}"/>
              </a:ext>
            </a:extLst>
          </p:cNvPr>
          <p:cNvSpPr/>
          <p:nvPr/>
        </p:nvSpPr>
        <p:spPr>
          <a:xfrm>
            <a:off x="246700" y="30569111"/>
            <a:ext cx="14143754" cy="973949"/>
          </a:xfrm>
          <a:prstGeom prst="rect">
            <a:avLst/>
          </a:prstGeom>
          <a:solidFill>
            <a:srgbClr val="D07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r>
              <a:rPr lang="es-ES" sz="5400" b="1" dirty="0">
                <a:latin typeface="Arial" panose="020B0604020202020204" pitchFamily="34" charset="0"/>
                <a:cs typeface="Arial" panose="020B0604020202020204" pitchFamily="34" charset="0"/>
              </a:rPr>
              <a:t>Método</a:t>
            </a:r>
            <a:endParaRPr lang="es-CO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TextBox 98">
            <a:extLst>
              <a:ext uri="{FF2B5EF4-FFF2-40B4-BE49-F238E27FC236}">
                <a16:creationId xmlns:a16="http://schemas.microsoft.com/office/drawing/2014/main" id="{898D0CE2-A641-D848-9C03-A145D95A4AA5}"/>
              </a:ext>
            </a:extLst>
          </p:cNvPr>
          <p:cNvSpPr txBox="1"/>
          <p:nvPr/>
        </p:nvSpPr>
        <p:spPr>
          <a:xfrm>
            <a:off x="381000" y="32078970"/>
            <a:ext cx="14165444" cy="94179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Describa los siguientes elementos: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Enfoque y Diseño del estudio.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Nómbrelo con su respectiva fuente, sin explicarlo. </a:t>
            </a:r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Muestra.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Describa las características de los participantes (evite emplear el término </a:t>
            </a:r>
            <a:r>
              <a:rPr lang="es-ES" sz="3600" i="1" dirty="0">
                <a:latin typeface="Arial" panose="020B0604020202020204" pitchFamily="34" charset="0"/>
                <a:cs typeface="Arial" panose="020B0604020202020204" pitchFamily="34" charset="0"/>
              </a:rPr>
              <a:t>sujetos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Instrumentos.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Describa los cuestionarios de medición o las técnicas y estrategias de recogida de datos.</a:t>
            </a:r>
          </a:p>
          <a:p>
            <a:pPr algn="just"/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Análisis de información / Datos.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Proceso empleado para el análisis de la información (estudios cualitativos) o el tratamiento cuantitativo de los datos (estudios cuantitativos). </a:t>
            </a: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Incluya nombre de software empleado y versión, para ambos tipos de estudio.</a:t>
            </a:r>
          </a:p>
          <a:p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Se recomienda el uso de esquemas, figuras, diagramas u otros elementos que ilustren el procedimiento y que a la vez contribuyan a que su póster luzca atractivo para los asistentes.</a:t>
            </a:r>
          </a:p>
        </p:txBody>
      </p:sp>
      <p:sp>
        <p:nvSpPr>
          <p:cNvPr id="146" name="16 Rectángulo">
            <a:extLst>
              <a:ext uri="{FF2B5EF4-FFF2-40B4-BE49-F238E27FC236}">
                <a16:creationId xmlns:a16="http://schemas.microsoft.com/office/drawing/2014/main" id="{F95A429B-608F-BC87-0C8D-80E34F482EEF}"/>
              </a:ext>
            </a:extLst>
          </p:cNvPr>
          <p:cNvSpPr/>
          <p:nvPr/>
        </p:nvSpPr>
        <p:spPr>
          <a:xfrm>
            <a:off x="22472" y="42152513"/>
            <a:ext cx="28781127" cy="1098721"/>
          </a:xfrm>
          <a:prstGeom prst="rect">
            <a:avLst/>
          </a:prstGeom>
          <a:solidFill>
            <a:srgbClr val="D07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endParaRPr lang="es-CO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TextBox 98">
            <a:extLst>
              <a:ext uri="{FF2B5EF4-FFF2-40B4-BE49-F238E27FC236}">
                <a16:creationId xmlns:a16="http://schemas.microsoft.com/office/drawing/2014/main" id="{53B593B0-573A-8FB0-60A8-003725C2DD9E}"/>
              </a:ext>
            </a:extLst>
          </p:cNvPr>
          <p:cNvSpPr txBox="1"/>
          <p:nvPr/>
        </p:nvSpPr>
        <p:spPr>
          <a:xfrm>
            <a:off x="15097178" y="13154513"/>
            <a:ext cx="13393211" cy="11079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Describa los principales resultados de su estudio, asegurándose de ofrecer información para cada objetivo específico descrito.</a:t>
            </a:r>
            <a:endParaRPr lang="es-E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En estudios cualitativos, si emplea material textual de entrevistas o narraciones, use cursiva entrecomillada e indique la fuente de la información, p. e.: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i="1" dirty="0">
                <a:latin typeface="Arial" panose="020B0604020202020204" pitchFamily="34" charset="0"/>
                <a:cs typeface="Arial" panose="020B0604020202020204" pitchFamily="34" charset="0"/>
              </a:rPr>
              <a:t>“Disfruté mucho más la clase con tecnología, que la realizada por la maestra mediante su exposición” </a:t>
            </a: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[Estudiante M1].</a:t>
            </a:r>
          </a:p>
          <a:p>
            <a:pPr algn="just"/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En estudios cuantitativos, emplee punto para decimales en lugar de coma. Use máximo tres cifras decimales y evite usar valor 0 antes del punto.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Redacte símbolos estadísticos en cursiva y use valor exacto p para significancias menores a .05 y .01, p. e.: ( </a:t>
            </a:r>
            <a:r>
              <a:rPr lang="es-ES" sz="3600" i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 = .674, </a:t>
            </a:r>
            <a:r>
              <a:rPr lang="es-ES" sz="36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 = .014 &lt; .05). 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Para ambos tipos de estudios, se recomienda presentar tablas y figuras que ilustren visualmente sus resultados.</a:t>
            </a:r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16 Rectángulo">
            <a:extLst>
              <a:ext uri="{FF2B5EF4-FFF2-40B4-BE49-F238E27FC236}">
                <a16:creationId xmlns:a16="http://schemas.microsoft.com/office/drawing/2014/main" id="{6EA256B2-7D4E-0648-085D-065602C28F8B}"/>
              </a:ext>
            </a:extLst>
          </p:cNvPr>
          <p:cNvSpPr/>
          <p:nvPr/>
        </p:nvSpPr>
        <p:spPr>
          <a:xfrm>
            <a:off x="15065080" y="25225556"/>
            <a:ext cx="13532401" cy="973949"/>
          </a:xfrm>
          <a:prstGeom prst="rect">
            <a:avLst/>
          </a:prstGeom>
          <a:solidFill>
            <a:srgbClr val="D07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r>
              <a:rPr lang="es-ES" sz="5400" b="1" dirty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CO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TextBox 98">
            <a:extLst>
              <a:ext uri="{FF2B5EF4-FFF2-40B4-BE49-F238E27FC236}">
                <a16:creationId xmlns:a16="http://schemas.microsoft.com/office/drawing/2014/main" id="{6C9A7B61-9CE6-E339-4852-7056EE17FFD7}"/>
              </a:ext>
            </a:extLst>
          </p:cNvPr>
          <p:cNvSpPr txBox="1"/>
          <p:nvPr/>
        </p:nvSpPr>
        <p:spPr>
          <a:xfrm>
            <a:off x="15029389" y="27094003"/>
            <a:ext cx="13393211" cy="8309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Discuta la revisión crítica de la información recolectada o producida para valorar justificadamente los aportes.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Contraste sus aportes con la evidencia empírica reportada por la literatura .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En lo posible, indique qué aportan los hallazgos del estudio al estado de la cuestión.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En lo posible, indique las implicaciones prácticas de sus hallazgos para el proceso de enseñanza-aprendizaje de la matemática.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16 Rectángulo">
            <a:extLst>
              <a:ext uri="{FF2B5EF4-FFF2-40B4-BE49-F238E27FC236}">
                <a16:creationId xmlns:a16="http://schemas.microsoft.com/office/drawing/2014/main" id="{D76600A6-5F25-8A1E-3CF6-3F96DBF07A6C}"/>
              </a:ext>
            </a:extLst>
          </p:cNvPr>
          <p:cNvSpPr/>
          <p:nvPr/>
        </p:nvSpPr>
        <p:spPr>
          <a:xfrm>
            <a:off x="15034305" y="34357516"/>
            <a:ext cx="13532401" cy="973949"/>
          </a:xfrm>
          <a:prstGeom prst="rect">
            <a:avLst/>
          </a:prstGeom>
          <a:solidFill>
            <a:srgbClr val="D07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spcCol="0" rtlCol="0" anchor="ctr"/>
          <a:lstStyle/>
          <a:p>
            <a:pPr algn="ctr"/>
            <a:r>
              <a:rPr lang="es-ES" sz="5400" b="1" dirty="0">
                <a:latin typeface="Arial" panose="020B0604020202020204" pitchFamily="34" charset="0"/>
                <a:cs typeface="Arial" panose="020B0604020202020204" pitchFamily="34" charset="0"/>
              </a:rPr>
              <a:t>Referencias</a:t>
            </a:r>
            <a:endParaRPr lang="es-CO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TextBox 98">
            <a:extLst>
              <a:ext uri="{FF2B5EF4-FFF2-40B4-BE49-F238E27FC236}">
                <a16:creationId xmlns:a16="http://schemas.microsoft.com/office/drawing/2014/main" id="{8E1C5609-F521-CD29-6D3D-35152A0B0AE6}"/>
              </a:ext>
            </a:extLst>
          </p:cNvPr>
          <p:cNvSpPr txBox="1"/>
          <p:nvPr/>
        </p:nvSpPr>
        <p:spPr>
          <a:xfrm>
            <a:off x="15065080" y="35694296"/>
            <a:ext cx="13393211" cy="8309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Debe ajustarse al estilo APA 7ª. Ed. El formato de artículos es:</a:t>
            </a: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Apellido, Inicial., &amp; Apellido, Inicial. (año). Nombre de artículo. </a:t>
            </a:r>
            <a:r>
              <a:rPr lang="es-ES" sz="3600" i="1" dirty="0">
                <a:latin typeface="Arial" panose="020B0604020202020204" pitchFamily="34" charset="0"/>
                <a:cs typeface="Arial" panose="020B0604020202020204" pitchFamily="34" charset="0"/>
              </a:rPr>
              <a:t>Nombre de revista en cursiva, </a:t>
            </a:r>
            <a:r>
              <a:rPr lang="es-E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Vol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(#), p. inicio, p fin. Enlace DOI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También puede presentarse: autores, año, nombre de artículo, nombre de revista y DOI. (Si el DOI es muy largo, se recomienda acortarlo con 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https://shortdoi.org/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También puede reemplazarse el listado de referencias por un código QR verificado, que lleve a la descripción de todo el listado referencial.</a:t>
            </a: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7F32A44-4925-302F-DED0-1F6816D8C9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00" y="3825216"/>
            <a:ext cx="7917065" cy="216451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7CB90DA-DFD5-FDE1-A448-CF5D5A1680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" y="-48633"/>
            <a:ext cx="28723119" cy="35561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810</Words>
  <Application>Microsoft Office PowerPoint</Application>
  <PresentationFormat>Personalizado</PresentationFormat>
  <Paragraphs>80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Questrial</vt:lpstr>
      <vt:lpstr>Arial</vt:lpstr>
      <vt:lpstr>Lato</vt:lpstr>
      <vt:lpstr>Roboto Bold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Formato Póster EIEM7</dc:title>
  <cp:lastModifiedBy>Evaluador</cp:lastModifiedBy>
  <cp:revision>4</cp:revision>
  <dcterms:created xsi:type="dcterms:W3CDTF">2006-08-16T00:00:00Z</dcterms:created>
  <dcterms:modified xsi:type="dcterms:W3CDTF">2026-04-21T23:29:25Z</dcterms:modified>
  <dc:identifier>DAGFZDox7Tc</dc:identifier>
</cp:coreProperties>
</file>